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952" r:id="rId3"/>
    <p:sldId id="2953" r:id="rId4"/>
    <p:sldId id="2968" r:id="rId5"/>
    <p:sldId id="273" r:id="rId6"/>
    <p:sldId id="277" r:id="rId7"/>
    <p:sldId id="278" r:id="rId8"/>
    <p:sldId id="279" r:id="rId9"/>
    <p:sldId id="280" r:id="rId10"/>
    <p:sldId id="281" r:id="rId11"/>
    <p:sldId id="2937" r:id="rId12"/>
    <p:sldId id="286" r:id="rId13"/>
  </p:sldIdLst>
  <p:sldSz cx="12192000" cy="6858000"/>
  <p:notesSz cx="6858000" cy="9144000"/>
  <p:embeddedFontLst>
    <p:embeddedFont>
      <p:font typeface="Barrio" pitchFamily="2" charset="77"/>
      <p:regular r:id="rId15"/>
    </p:embeddedFont>
    <p:embeddedFont>
      <p:font typeface="Bebas Neue" panose="020B0606020202050201" pitchFamily="34" charset="77"/>
      <p:regular r:id="rId16"/>
      <p:bold r:id="rId17"/>
    </p:embeddedFont>
    <p:embeddedFont>
      <p:font typeface="Bebas Neue Thin" pitchFamily="2" charset="0"/>
      <p:regular r:id="rId18"/>
    </p:embeddedFont>
    <p:embeddedFont>
      <p:font typeface="Calibri" panose="020F0502020204030204" pitchFamily="34" charset="0"/>
      <p:regular r:id="rId19"/>
      <p:bold r:id="rId20"/>
      <p:italic r:id="rId21"/>
      <p:boldItalic r:id="rId22"/>
    </p:embeddedFont>
    <p:embeddedFont>
      <p:font typeface="Helvetica Neue" panose="02000503000000020004" pitchFamily="2" charset="0"/>
      <p:regular r:id="rId23"/>
      <p:bold r:id="rId24"/>
      <p:italic r:id="rId25"/>
      <p:boldItalic r:id="rId26"/>
    </p:embeddedFont>
    <p:embeddedFont>
      <p:font typeface="Helvetica Neue Light" panose="02000403000000020004"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558A"/>
    <a:srgbClr val="E4E4C2"/>
    <a:srgbClr val="6FA6AB"/>
    <a:srgbClr val="EFE3BE"/>
    <a:srgbClr val="376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96"/>
    <p:restoredTop sz="94685"/>
  </p:normalViewPr>
  <p:slideViewPr>
    <p:cSldViewPr snapToGrid="0" snapToObjects="1">
      <p:cViewPr varScale="1">
        <p:scale>
          <a:sx n="105" d="100"/>
          <a:sy n="105" d="100"/>
        </p:scale>
        <p:origin x="216" y="6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8af32b22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8af32b22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af32b224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af32b224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af32b2246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af32b2246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8af32b224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8af32b224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af32b224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af32b224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af32b2246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af32b2246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af32b2246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af32b2246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b62ffd17c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b62ffd17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
        <p:cNvGrpSpPr/>
        <p:nvPr/>
      </p:nvGrpSpPr>
      <p:grpSpPr>
        <a:xfrm>
          <a:off x="0" y="0"/>
          <a:ext cx="0" cy="0"/>
          <a:chOff x="0" y="0"/>
          <a:chExt cx="0" cy="0"/>
        </a:xfrm>
      </p:grpSpPr>
      <p:sp>
        <p:nvSpPr>
          <p:cNvPr id="11" name="Google Shape;11;p2"/>
          <p:cNvSpPr txBox="1"/>
          <p:nvPr/>
        </p:nvSpPr>
        <p:spPr>
          <a:xfrm>
            <a:off x="435972" y="3524920"/>
            <a:ext cx="6051600" cy="144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200" b="0" i="0" u="none" strike="noStrike" cap="none">
                <a:solidFill>
                  <a:srgbClr val="004A85"/>
                </a:solidFill>
                <a:latin typeface="Barrio"/>
                <a:ea typeface="Barrio"/>
                <a:cs typeface="Barrio"/>
                <a:sym typeface="Barrio"/>
              </a:rPr>
              <a:t>Engage</a:t>
            </a:r>
            <a:r>
              <a:rPr lang="en-US" sz="5200" b="0" i="0" u="none" strike="noStrike" cap="none">
                <a:solidFill>
                  <a:srgbClr val="54AA95"/>
                </a:solidFill>
                <a:latin typeface="Barrio"/>
                <a:ea typeface="Barrio"/>
                <a:cs typeface="Barrio"/>
                <a:sym typeface="Barrio"/>
              </a:rPr>
              <a:t> </a:t>
            </a:r>
            <a:endParaRPr sz="5200" b="0" i="0" u="none" strike="noStrike" cap="none">
              <a:solidFill>
                <a:srgbClr val="54AA95"/>
              </a:solidFill>
              <a:latin typeface="Barrio"/>
              <a:ea typeface="Barrio"/>
              <a:cs typeface="Barrio"/>
              <a:sym typeface="Barrio"/>
            </a:endParaRPr>
          </a:p>
          <a:p>
            <a:pPr marL="0" marR="0" lvl="0" indent="0" algn="l" rtl="0">
              <a:spcBef>
                <a:spcPts val="0"/>
              </a:spcBef>
              <a:spcAft>
                <a:spcPts val="0"/>
              </a:spcAft>
              <a:buNone/>
            </a:pPr>
            <a:r>
              <a:rPr lang="en-US" sz="5200" b="0" i="0" u="none" strike="noStrike" cap="none">
                <a:solidFill>
                  <a:srgbClr val="54AA95"/>
                </a:solidFill>
                <a:latin typeface="Barrio"/>
                <a:ea typeface="Barrio"/>
                <a:cs typeface="Barrio"/>
                <a:sym typeface="Barrio"/>
              </a:rPr>
              <a:t>Every Family:</a:t>
            </a:r>
            <a:endParaRPr sz="2200">
              <a:solidFill>
                <a:srgbClr val="54AA95"/>
              </a:solidFill>
            </a:endParaRPr>
          </a:p>
          <a:p>
            <a:pPr marL="0" marR="0" lvl="0" indent="0" algn="l" rtl="0">
              <a:spcBef>
                <a:spcPts val="0"/>
              </a:spcBef>
              <a:spcAft>
                <a:spcPts val="0"/>
              </a:spcAft>
              <a:buNone/>
            </a:pPr>
            <a:r>
              <a:rPr lang="en-US" sz="4400">
                <a:solidFill>
                  <a:schemeClr val="dk1"/>
                </a:solidFill>
                <a:latin typeface="Bebas Neue"/>
                <a:ea typeface="Bebas Neue"/>
                <a:cs typeface="Bebas Neue"/>
                <a:sym typeface="Bebas Neue"/>
              </a:rPr>
              <a:t>Five Simple Principles</a:t>
            </a:r>
            <a:endParaRPr>
              <a:latin typeface="Bebas Neue"/>
              <a:ea typeface="Bebas Neue"/>
              <a:cs typeface="Bebas Neue"/>
              <a:sym typeface="Bebas Neue"/>
            </a:endParaRPr>
          </a:p>
        </p:txBody>
      </p:sp>
      <p:pic>
        <p:nvPicPr>
          <p:cNvPr id="12" name="Google Shape;12;p2"/>
          <p:cNvPicPr preferRelativeResize="0"/>
          <p:nvPr/>
        </p:nvPicPr>
        <p:blipFill>
          <a:blip r:embed="rId2">
            <a:alphaModFix/>
          </a:blip>
          <a:stretch>
            <a:fillRect/>
          </a:stretch>
        </p:blipFill>
        <p:spPr>
          <a:xfrm rot="827806">
            <a:off x="6347747" y="829950"/>
            <a:ext cx="4171507" cy="4941126"/>
          </a:xfrm>
          <a:prstGeom prst="rect">
            <a:avLst/>
          </a:prstGeom>
          <a:noFill/>
          <a:ln>
            <a:noFill/>
          </a:ln>
        </p:spPr>
      </p:pic>
      <p:sp>
        <p:nvSpPr>
          <p:cNvPr id="13" name="Google Shape;13;p2"/>
          <p:cNvSpPr txBox="1"/>
          <p:nvPr/>
        </p:nvSpPr>
        <p:spPr>
          <a:xfrm>
            <a:off x="566650" y="731050"/>
            <a:ext cx="4915500" cy="4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latin typeface="Bebas Neue"/>
                <a:ea typeface="Bebas Neue"/>
                <a:cs typeface="Bebas Neue"/>
                <a:sym typeface="Bebas Neue"/>
              </a:rPr>
              <a:t>Dr. Steve Constantino</a:t>
            </a:r>
            <a:endParaRPr sz="4800">
              <a:latin typeface="Bebas Neue"/>
              <a:ea typeface="Bebas Neue"/>
              <a:cs typeface="Bebas Neue"/>
              <a:sym typeface="Bebas Neue"/>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6"/>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2"/>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dt" idx="10"/>
          </p:nvPr>
        </p:nvSpPr>
        <p:spPr>
          <a:xfrm>
            <a:off x="566650" y="631190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p:nvPr/>
        </p:nvSpPr>
        <p:spPr>
          <a:xfrm>
            <a:off x="10255675" y="6311900"/>
            <a:ext cx="1782300" cy="468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a:latin typeface="Bebas Neue"/>
                <a:ea typeface="Bebas Neue"/>
                <a:cs typeface="Bebas Neue"/>
                <a:sym typeface="Bebas Neue"/>
              </a:rPr>
              <a:t>drsteveconstantino.com</a:t>
            </a:r>
            <a:endParaRPr sz="1200">
              <a:latin typeface="Bebas Neue"/>
              <a:ea typeface="Bebas Neue"/>
              <a:cs typeface="Bebas Neue"/>
              <a:sym typeface="Bebas Neue"/>
            </a:endParaRPr>
          </a:p>
        </p:txBody>
      </p:sp>
      <p:sp>
        <p:nvSpPr>
          <p:cNvPr id="9" name="Google Shape;9;p1"/>
          <p:cNvSpPr txBox="1"/>
          <p:nvPr/>
        </p:nvSpPr>
        <p:spPr>
          <a:xfrm>
            <a:off x="41775" y="6311900"/>
            <a:ext cx="4010400" cy="4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004A85"/>
                </a:solidFill>
                <a:latin typeface="Barrio"/>
                <a:ea typeface="Barrio"/>
                <a:cs typeface="Barrio"/>
                <a:sym typeface="Barrio"/>
              </a:rPr>
              <a:t>Engage</a:t>
            </a:r>
            <a:r>
              <a:rPr lang="en-US">
                <a:latin typeface="Barrio"/>
                <a:ea typeface="Barrio"/>
                <a:cs typeface="Barrio"/>
                <a:sym typeface="Barrio"/>
              </a:rPr>
              <a:t> </a:t>
            </a:r>
            <a:r>
              <a:rPr lang="en-US">
                <a:solidFill>
                  <a:srgbClr val="54AA95"/>
                </a:solidFill>
                <a:latin typeface="Barrio"/>
                <a:ea typeface="Barrio"/>
                <a:cs typeface="Barrio"/>
                <a:sym typeface="Barrio"/>
              </a:rPr>
              <a:t>Every Family</a:t>
            </a:r>
            <a:endParaRPr>
              <a:solidFill>
                <a:srgbClr val="54AA95"/>
              </a:solidFill>
              <a:latin typeface="Barrio"/>
              <a:ea typeface="Barrio"/>
              <a:cs typeface="Barrio"/>
              <a:sym typeface="Barrio"/>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4"/>
          <p:cNvSpPr txBox="1"/>
          <p:nvPr/>
        </p:nvSpPr>
        <p:spPr>
          <a:xfrm>
            <a:off x="332500" y="381775"/>
            <a:ext cx="7093500" cy="8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300" dirty="0">
                <a:solidFill>
                  <a:srgbClr val="004A85"/>
                </a:solidFill>
                <a:latin typeface="Barrio"/>
                <a:ea typeface="Barrio"/>
                <a:cs typeface="Barrio"/>
                <a:sym typeface="Barrio"/>
              </a:rPr>
              <a:t>Engage</a:t>
            </a:r>
            <a:endParaRPr sz="7300" dirty="0">
              <a:solidFill>
                <a:srgbClr val="004A85"/>
              </a:solidFill>
              <a:latin typeface="Barrio"/>
              <a:ea typeface="Barrio"/>
              <a:cs typeface="Barrio"/>
              <a:sym typeface="Barrio"/>
            </a:endParaRPr>
          </a:p>
          <a:p>
            <a:pPr marL="0" lvl="0" indent="0" algn="l" rtl="0">
              <a:spcBef>
                <a:spcPts val="0"/>
              </a:spcBef>
              <a:spcAft>
                <a:spcPts val="0"/>
              </a:spcAft>
              <a:buNone/>
            </a:pPr>
            <a:r>
              <a:rPr lang="en-US" sz="7300" dirty="0">
                <a:solidFill>
                  <a:srgbClr val="54AA95"/>
                </a:solidFill>
                <a:latin typeface="Barrio"/>
                <a:ea typeface="Barrio"/>
                <a:cs typeface="Barrio"/>
                <a:sym typeface="Barrio"/>
              </a:rPr>
              <a:t>Every Family</a:t>
            </a:r>
            <a:endParaRPr sz="7300" dirty="0">
              <a:solidFill>
                <a:srgbClr val="54AA95"/>
              </a:solidFill>
              <a:latin typeface="Barrio"/>
              <a:ea typeface="Barrio"/>
              <a:cs typeface="Barrio"/>
              <a:sym typeface="Barrio"/>
            </a:endParaRPr>
          </a:p>
          <a:p>
            <a:pPr marL="0" lvl="0" indent="0" algn="l" rtl="0">
              <a:spcBef>
                <a:spcPts val="0"/>
              </a:spcBef>
              <a:spcAft>
                <a:spcPts val="0"/>
              </a:spcAft>
              <a:buNone/>
            </a:pPr>
            <a:r>
              <a:rPr lang="en-US" sz="7300" dirty="0">
                <a:solidFill>
                  <a:srgbClr val="31558A"/>
                </a:solidFill>
                <a:latin typeface="Bebas Neue"/>
                <a:ea typeface="Bebas Neue"/>
                <a:cs typeface="Bebas Neue"/>
                <a:sym typeface="Bebas Neue"/>
              </a:rPr>
              <a:t>Five</a:t>
            </a:r>
            <a:r>
              <a:rPr lang="en-US" sz="7300" dirty="0">
                <a:latin typeface="Bebas Neue"/>
                <a:ea typeface="Bebas Neue"/>
                <a:cs typeface="Bebas Neue"/>
                <a:sym typeface="Bebas Neue"/>
              </a:rPr>
              <a:t> </a:t>
            </a:r>
            <a:r>
              <a:rPr lang="en-US" sz="7300" dirty="0">
                <a:latin typeface="Bebas Neue Thin" pitchFamily="2" charset="0"/>
                <a:ea typeface="Bebas Neue"/>
                <a:cs typeface="Bebas Neue"/>
                <a:sym typeface="Bebas Neue"/>
              </a:rPr>
              <a:t>Simple Principles</a:t>
            </a:r>
            <a:endParaRPr sz="7300" dirty="0">
              <a:latin typeface="Bebas Neue Thin" pitchFamily="2" charset="0"/>
              <a:ea typeface="Bebas Neue"/>
              <a:cs typeface="Bebas Neue"/>
              <a:sym typeface="Bebas Neue"/>
            </a:endParaRPr>
          </a:p>
        </p:txBody>
      </p:sp>
      <p:pic>
        <p:nvPicPr>
          <p:cNvPr id="86" name="Google Shape;86;p14"/>
          <p:cNvPicPr preferRelativeResize="0"/>
          <p:nvPr/>
        </p:nvPicPr>
        <p:blipFill>
          <a:blip r:embed="rId3">
            <a:alphaModFix/>
          </a:blip>
          <a:stretch>
            <a:fillRect/>
          </a:stretch>
        </p:blipFill>
        <p:spPr>
          <a:xfrm rot="1322908">
            <a:off x="7727483" y="-131854"/>
            <a:ext cx="4511377" cy="5343727"/>
          </a:xfrm>
          <a:prstGeom prst="rect">
            <a:avLst/>
          </a:prstGeom>
          <a:noFill/>
          <a:ln>
            <a:noFill/>
          </a:ln>
        </p:spPr>
      </p:pic>
      <p:sp>
        <p:nvSpPr>
          <p:cNvPr id="87" name="Google Shape;87;p14"/>
          <p:cNvSpPr txBox="1"/>
          <p:nvPr/>
        </p:nvSpPr>
        <p:spPr>
          <a:xfrm>
            <a:off x="455675" y="4568925"/>
            <a:ext cx="5972700" cy="9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300" dirty="0">
                <a:solidFill>
                  <a:srgbClr val="004A85"/>
                </a:solidFill>
                <a:latin typeface="Bebas Neue"/>
                <a:ea typeface="Bebas Neue"/>
                <a:cs typeface="Bebas Neue"/>
                <a:sym typeface="Bebas Neue"/>
              </a:rPr>
              <a:t>Developed By</a:t>
            </a:r>
            <a:endParaRPr sz="4300" dirty="0">
              <a:solidFill>
                <a:srgbClr val="004A85"/>
              </a:solidFill>
              <a:latin typeface="Bebas Neue"/>
              <a:ea typeface="Bebas Neue"/>
              <a:cs typeface="Bebas Neue"/>
              <a:sym typeface="Bebas Neue"/>
            </a:endParaRPr>
          </a:p>
          <a:p>
            <a:pPr marL="0" lvl="0" indent="0" algn="l" rtl="0">
              <a:spcBef>
                <a:spcPts val="0"/>
              </a:spcBef>
              <a:spcAft>
                <a:spcPts val="0"/>
              </a:spcAft>
              <a:buNone/>
            </a:pPr>
            <a:r>
              <a:rPr lang="en-US" sz="4300" dirty="0">
                <a:solidFill>
                  <a:srgbClr val="004A85"/>
                </a:solidFill>
                <a:latin typeface="Bebas Neue Thin" pitchFamily="2" charset="0"/>
                <a:ea typeface="Bebas Neue"/>
                <a:cs typeface="Bebas Neue"/>
                <a:sym typeface="Bebas Neue"/>
              </a:rPr>
              <a:t>Dr. Steve Constantino</a:t>
            </a:r>
            <a:r>
              <a:rPr lang="en-US" sz="4300" dirty="0">
                <a:latin typeface="Bebas Neue Thin" pitchFamily="2" charset="0"/>
                <a:ea typeface="Bebas Neue"/>
                <a:cs typeface="Bebas Neue"/>
                <a:sym typeface="Bebas Neue"/>
              </a:rPr>
              <a:t> </a:t>
            </a:r>
            <a:endParaRPr sz="4300" dirty="0">
              <a:latin typeface="Bebas Neue Thin" pitchFamily="2" charset="0"/>
              <a:ea typeface="Bebas Neue"/>
              <a:cs typeface="Bebas Neue"/>
              <a:sym typeface="Bebas Neue"/>
            </a:endParaRPr>
          </a:p>
        </p:txBody>
      </p:sp>
      <p:sp>
        <p:nvSpPr>
          <p:cNvPr id="2" name="TextBox 1">
            <a:extLst>
              <a:ext uri="{FF2B5EF4-FFF2-40B4-BE49-F238E27FC236}">
                <a16:creationId xmlns:a16="http://schemas.microsoft.com/office/drawing/2014/main" id="{B3357CDE-6066-A749-8F6A-0491D30B9470}"/>
              </a:ext>
            </a:extLst>
          </p:cNvPr>
          <p:cNvSpPr txBox="1"/>
          <p:nvPr/>
        </p:nvSpPr>
        <p:spPr>
          <a:xfrm>
            <a:off x="3982891" y="3624943"/>
            <a:ext cx="2666114" cy="584775"/>
          </a:xfrm>
          <a:prstGeom prst="rect">
            <a:avLst/>
          </a:prstGeom>
          <a:noFill/>
        </p:spPr>
        <p:txBody>
          <a:bodyPr wrap="none" rtlCol="0">
            <a:spAutoFit/>
          </a:bodyPr>
          <a:lstStyle/>
          <a:p>
            <a:r>
              <a:rPr lang="en-US" sz="3200" i="1" dirty="0">
                <a:solidFill>
                  <a:srgbClr val="376399"/>
                </a:solidFill>
                <a:latin typeface="Bebas Neue" pitchFamily="2" charset="0"/>
              </a:rPr>
              <a:t>Leadership Cohort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838200" y="365125"/>
            <a:ext cx="10515600" cy="741600"/>
          </a:xfrm>
          <a:prstGeom prst="rect">
            <a:avLst/>
          </a:prstGeom>
          <a:solidFill>
            <a:srgbClr val="54AA95"/>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Principle #5: Engage the Greater Community</a:t>
            </a:r>
            <a:endParaRPr sz="3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41" name="Google Shape;241;p39"/>
          <p:cNvPicPr preferRelativeResize="0"/>
          <p:nvPr/>
        </p:nvPicPr>
        <p:blipFill>
          <a:blip r:embed="rId3">
            <a:alphaModFix amt="25000"/>
          </a:blip>
          <a:stretch>
            <a:fillRect/>
          </a:stretch>
        </p:blipFill>
        <p:spPr>
          <a:xfrm>
            <a:off x="556463" y="1044577"/>
            <a:ext cx="5539537" cy="5448298"/>
          </a:xfrm>
          <a:prstGeom prst="rect">
            <a:avLst/>
          </a:prstGeom>
          <a:noFill/>
          <a:ln>
            <a:noFill/>
          </a:ln>
        </p:spPr>
      </p:pic>
      <p:pic>
        <p:nvPicPr>
          <p:cNvPr id="242" name="Google Shape;242;p39"/>
          <p:cNvPicPr preferRelativeResize="0"/>
          <p:nvPr/>
        </p:nvPicPr>
        <p:blipFill>
          <a:blip r:embed="rId4">
            <a:alphaModFix/>
          </a:blip>
          <a:stretch>
            <a:fillRect/>
          </a:stretch>
        </p:blipFill>
        <p:spPr>
          <a:xfrm>
            <a:off x="467457" y="2102100"/>
            <a:ext cx="2440600" cy="3953649"/>
          </a:xfrm>
          <a:prstGeom prst="rect">
            <a:avLst/>
          </a:prstGeom>
          <a:noFill/>
          <a:ln>
            <a:noFill/>
          </a:ln>
        </p:spPr>
      </p:pic>
      <p:sp>
        <p:nvSpPr>
          <p:cNvPr id="5" name="Google Shape;235;p38">
            <a:extLst>
              <a:ext uri="{FF2B5EF4-FFF2-40B4-BE49-F238E27FC236}">
                <a16:creationId xmlns:a16="http://schemas.microsoft.com/office/drawing/2014/main" id="{F321D6C4-23AF-E44D-8A6C-368E1EC630EB}"/>
              </a:ext>
            </a:extLst>
          </p:cNvPr>
          <p:cNvSpPr txBox="1"/>
          <p:nvPr/>
        </p:nvSpPr>
        <p:spPr>
          <a:xfrm>
            <a:off x="6096000" y="2941026"/>
            <a:ext cx="7093500" cy="8277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alibri"/>
              <a:buChar char="●"/>
            </a:pPr>
            <a:r>
              <a:rPr lang="en-US" sz="2500" dirty="0">
                <a:latin typeface="Calibri"/>
                <a:ea typeface="Calibri"/>
                <a:cs typeface="Calibri"/>
                <a:sym typeface="Calibri"/>
              </a:rPr>
              <a:t>How Community Supports Engagement</a:t>
            </a:r>
          </a:p>
          <a:p>
            <a:pPr marL="457200" lvl="0" indent="-387350" algn="l" rtl="0">
              <a:spcBef>
                <a:spcPts val="0"/>
              </a:spcBef>
              <a:spcAft>
                <a:spcPts val="0"/>
              </a:spcAft>
              <a:buSzPts val="2500"/>
              <a:buFont typeface="Calibri"/>
              <a:buChar char="●"/>
            </a:pPr>
            <a:r>
              <a:rPr lang="en-US" sz="2500" dirty="0">
                <a:latin typeface="Calibri"/>
                <a:ea typeface="Calibri"/>
                <a:cs typeface="Calibri"/>
                <a:sym typeface="Calibri"/>
              </a:rPr>
              <a:t>The Collective Impact of a Community</a:t>
            </a:r>
          </a:p>
          <a:p>
            <a:pPr marL="457200" lvl="0" indent="-387350" algn="l" rtl="0">
              <a:spcBef>
                <a:spcPts val="0"/>
              </a:spcBef>
              <a:spcAft>
                <a:spcPts val="0"/>
              </a:spcAft>
              <a:buSzPts val="2500"/>
              <a:buFont typeface="Calibri"/>
              <a:buChar char="●"/>
            </a:pPr>
            <a:r>
              <a:rPr lang="en-US" sz="2500" dirty="0">
                <a:latin typeface="Calibri"/>
                <a:ea typeface="Calibri"/>
                <a:cs typeface="Calibri"/>
                <a:sym typeface="Calibri"/>
              </a:rPr>
              <a:t>Assets to Support Engagement</a:t>
            </a:r>
            <a:endParaRPr sz="2500"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5E196B4B-1DE8-5543-B0BA-9620A18DFA94}"/>
              </a:ext>
            </a:extLst>
          </p:cNvPr>
          <p:cNvSpPr/>
          <p:nvPr/>
        </p:nvSpPr>
        <p:spPr>
          <a:xfrm rot="10800000">
            <a:off x="789331" y="0"/>
            <a:ext cx="10613331" cy="6858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208;p35">
            <a:extLst>
              <a:ext uri="{FF2B5EF4-FFF2-40B4-BE49-F238E27FC236}">
                <a16:creationId xmlns:a16="http://schemas.microsoft.com/office/drawing/2014/main" id="{82CD1EB7-F1E1-AC41-B914-DEE5EBE06FF7}"/>
              </a:ext>
            </a:extLst>
          </p:cNvPr>
          <p:cNvPicPr preferRelativeResize="0"/>
          <p:nvPr/>
        </p:nvPicPr>
        <p:blipFill>
          <a:blip r:embed="rId2">
            <a:alphaModFix/>
          </a:blip>
          <a:stretch>
            <a:fillRect/>
          </a:stretch>
        </p:blipFill>
        <p:spPr>
          <a:xfrm>
            <a:off x="789331" y="219286"/>
            <a:ext cx="2281029" cy="1629392"/>
          </a:xfrm>
          <a:prstGeom prst="rect">
            <a:avLst/>
          </a:prstGeom>
          <a:noFill/>
          <a:ln>
            <a:noFill/>
          </a:ln>
        </p:spPr>
      </p:pic>
      <p:pic>
        <p:nvPicPr>
          <p:cNvPr id="5" name="Picture 4" descr="Graphical user interface, text&#10;&#10;Description automatically generated">
            <a:extLst>
              <a:ext uri="{FF2B5EF4-FFF2-40B4-BE49-F238E27FC236}">
                <a16:creationId xmlns:a16="http://schemas.microsoft.com/office/drawing/2014/main" id="{FB2066E0-8C8D-1F45-87AA-61641CE1B9B6}"/>
              </a:ext>
            </a:extLst>
          </p:cNvPr>
          <p:cNvPicPr>
            <a:picLocks noChangeAspect="1"/>
          </p:cNvPicPr>
          <p:nvPr/>
        </p:nvPicPr>
        <p:blipFill>
          <a:blip r:embed="rId3"/>
          <a:stretch>
            <a:fillRect/>
          </a:stretch>
        </p:blipFill>
        <p:spPr>
          <a:xfrm>
            <a:off x="3656295" y="318677"/>
            <a:ext cx="4879399" cy="2033584"/>
          </a:xfrm>
          <a:prstGeom prst="rect">
            <a:avLst/>
          </a:prstGeom>
        </p:spPr>
      </p:pic>
      <p:pic>
        <p:nvPicPr>
          <p:cNvPr id="7" name="Picture 6" descr="Text&#10;&#10;Description automatically generated">
            <a:extLst>
              <a:ext uri="{FF2B5EF4-FFF2-40B4-BE49-F238E27FC236}">
                <a16:creationId xmlns:a16="http://schemas.microsoft.com/office/drawing/2014/main" id="{036AFF6F-684B-814F-BF1C-E7F36D8B6984}"/>
              </a:ext>
            </a:extLst>
          </p:cNvPr>
          <p:cNvPicPr>
            <a:picLocks noChangeAspect="1"/>
          </p:cNvPicPr>
          <p:nvPr/>
        </p:nvPicPr>
        <p:blipFill>
          <a:blip r:embed="rId4"/>
          <a:stretch>
            <a:fillRect/>
          </a:stretch>
        </p:blipFill>
        <p:spPr>
          <a:xfrm>
            <a:off x="3125060" y="2571549"/>
            <a:ext cx="5941867" cy="3588652"/>
          </a:xfrm>
          <a:prstGeom prst="rect">
            <a:avLst/>
          </a:prstGeom>
        </p:spPr>
      </p:pic>
      <p:sp>
        <p:nvSpPr>
          <p:cNvPr id="10" name="TextBox 9">
            <a:extLst>
              <a:ext uri="{FF2B5EF4-FFF2-40B4-BE49-F238E27FC236}">
                <a16:creationId xmlns:a16="http://schemas.microsoft.com/office/drawing/2014/main" id="{9A5204B3-159B-4A47-B048-1B957F5B7CFE}"/>
              </a:ext>
            </a:extLst>
          </p:cNvPr>
          <p:cNvSpPr txBox="1"/>
          <p:nvPr/>
        </p:nvSpPr>
        <p:spPr>
          <a:xfrm>
            <a:off x="367748" y="3210339"/>
            <a:ext cx="2489751" cy="1323439"/>
          </a:xfrm>
          <a:prstGeom prst="rect">
            <a:avLst/>
          </a:prstGeom>
          <a:noFill/>
        </p:spPr>
        <p:txBody>
          <a:bodyPr wrap="square" rtlCol="0">
            <a:spAutoFit/>
          </a:bodyPr>
          <a:lstStyle/>
          <a:p>
            <a:pPr algn="ctr"/>
            <a:r>
              <a:rPr lang="en-US" sz="2000" dirty="0">
                <a:latin typeface="Helvetica Light" panose="020B0403020202020204" pitchFamily="34" charset="0"/>
              </a:rPr>
              <a:t>The Five Simple Principles: Further Defined</a:t>
            </a:r>
          </a:p>
          <a:p>
            <a:pPr algn="ctr"/>
            <a:r>
              <a:rPr lang="en-US" sz="2000" dirty="0">
                <a:latin typeface="Helvetica Light" panose="020B0403020202020204" pitchFamily="34" charset="0"/>
              </a:rPr>
              <a:t>(p.65)</a:t>
            </a:r>
          </a:p>
        </p:txBody>
      </p:sp>
    </p:spTree>
    <p:extLst>
      <p:ext uri="{BB962C8B-B14F-4D97-AF65-F5344CB8AC3E}">
        <p14:creationId xmlns:p14="http://schemas.microsoft.com/office/powerpoint/2010/main" val="330755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p:nvPr/>
        </p:nvSpPr>
        <p:spPr>
          <a:xfrm>
            <a:off x="332500" y="381775"/>
            <a:ext cx="7093500" cy="8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400">
                <a:solidFill>
                  <a:srgbClr val="004A85"/>
                </a:solidFill>
                <a:latin typeface="Barrio"/>
                <a:ea typeface="Barrio"/>
                <a:cs typeface="Barrio"/>
                <a:sym typeface="Barrio"/>
              </a:rPr>
              <a:t>Engage</a:t>
            </a:r>
            <a:endParaRPr sz="6400">
              <a:solidFill>
                <a:srgbClr val="004A85"/>
              </a:solidFill>
              <a:latin typeface="Barrio"/>
              <a:ea typeface="Barrio"/>
              <a:cs typeface="Barrio"/>
              <a:sym typeface="Barrio"/>
            </a:endParaRPr>
          </a:p>
          <a:p>
            <a:pPr marL="0" lvl="0" indent="0" algn="l" rtl="0">
              <a:spcBef>
                <a:spcPts val="0"/>
              </a:spcBef>
              <a:spcAft>
                <a:spcPts val="0"/>
              </a:spcAft>
              <a:buNone/>
            </a:pPr>
            <a:r>
              <a:rPr lang="en-US" sz="6400">
                <a:solidFill>
                  <a:srgbClr val="54AA95"/>
                </a:solidFill>
                <a:latin typeface="Barrio"/>
                <a:ea typeface="Barrio"/>
                <a:cs typeface="Barrio"/>
                <a:sym typeface="Barrio"/>
              </a:rPr>
              <a:t>Every Family</a:t>
            </a:r>
            <a:endParaRPr sz="6400">
              <a:solidFill>
                <a:srgbClr val="54AA95"/>
              </a:solidFill>
              <a:latin typeface="Barrio"/>
              <a:ea typeface="Barrio"/>
              <a:cs typeface="Barrio"/>
              <a:sym typeface="Barrio"/>
            </a:endParaRPr>
          </a:p>
          <a:p>
            <a:pPr marL="0" lvl="0" indent="0" algn="l" rtl="0">
              <a:spcBef>
                <a:spcPts val="0"/>
              </a:spcBef>
              <a:spcAft>
                <a:spcPts val="0"/>
              </a:spcAft>
              <a:buNone/>
            </a:pPr>
            <a:r>
              <a:rPr lang="en-US" sz="6400">
                <a:latin typeface="Bebas Neue"/>
                <a:ea typeface="Bebas Neue"/>
                <a:cs typeface="Bebas Neue"/>
                <a:sym typeface="Bebas Neue"/>
              </a:rPr>
              <a:t>Five Simple Principles</a:t>
            </a:r>
            <a:endParaRPr sz="6400">
              <a:latin typeface="Bebas Neue"/>
              <a:ea typeface="Bebas Neue"/>
              <a:cs typeface="Bebas Neue"/>
              <a:sym typeface="Bebas Neue"/>
            </a:endParaRPr>
          </a:p>
        </p:txBody>
      </p:sp>
      <p:pic>
        <p:nvPicPr>
          <p:cNvPr id="283" name="Google Shape;283;p44"/>
          <p:cNvPicPr preferRelativeResize="0"/>
          <p:nvPr/>
        </p:nvPicPr>
        <p:blipFill>
          <a:blip r:embed="rId3">
            <a:alphaModFix/>
          </a:blip>
          <a:stretch>
            <a:fillRect/>
          </a:stretch>
        </p:blipFill>
        <p:spPr>
          <a:xfrm rot="1322908">
            <a:off x="7716973" y="-152874"/>
            <a:ext cx="4511377" cy="5343727"/>
          </a:xfrm>
          <a:prstGeom prst="rect">
            <a:avLst/>
          </a:prstGeom>
          <a:noFill/>
          <a:ln>
            <a:noFill/>
          </a:ln>
        </p:spPr>
      </p:pic>
      <p:sp>
        <p:nvSpPr>
          <p:cNvPr id="5" name="Google Shape;87;p14">
            <a:extLst>
              <a:ext uri="{FF2B5EF4-FFF2-40B4-BE49-F238E27FC236}">
                <a16:creationId xmlns:a16="http://schemas.microsoft.com/office/drawing/2014/main" id="{05B3D655-5665-E84F-8964-113C9459FBD5}"/>
              </a:ext>
            </a:extLst>
          </p:cNvPr>
          <p:cNvSpPr txBox="1"/>
          <p:nvPr/>
        </p:nvSpPr>
        <p:spPr>
          <a:xfrm>
            <a:off x="455675" y="4568925"/>
            <a:ext cx="5972700" cy="9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300" dirty="0">
                <a:solidFill>
                  <a:srgbClr val="004A85"/>
                </a:solidFill>
                <a:latin typeface="Bebas Neue"/>
                <a:ea typeface="Bebas Neue"/>
                <a:cs typeface="Bebas Neue"/>
                <a:sym typeface="Bebas Neue"/>
              </a:rPr>
              <a:t>Developed By</a:t>
            </a:r>
            <a:endParaRPr sz="4300" dirty="0">
              <a:solidFill>
                <a:srgbClr val="004A85"/>
              </a:solidFill>
              <a:latin typeface="Bebas Neue"/>
              <a:ea typeface="Bebas Neue"/>
              <a:cs typeface="Bebas Neue"/>
              <a:sym typeface="Bebas Neue"/>
            </a:endParaRPr>
          </a:p>
          <a:p>
            <a:pPr marL="0" lvl="0" indent="0" algn="l" rtl="0">
              <a:spcBef>
                <a:spcPts val="0"/>
              </a:spcBef>
              <a:spcAft>
                <a:spcPts val="0"/>
              </a:spcAft>
              <a:buNone/>
            </a:pPr>
            <a:r>
              <a:rPr lang="en-US" sz="4300" dirty="0">
                <a:solidFill>
                  <a:srgbClr val="004A85"/>
                </a:solidFill>
                <a:latin typeface="Bebas Neue Thin" pitchFamily="2" charset="0"/>
                <a:ea typeface="Bebas Neue"/>
                <a:cs typeface="Bebas Neue"/>
                <a:sym typeface="Bebas Neue"/>
              </a:rPr>
              <a:t>Dr. Steve Constantino</a:t>
            </a:r>
            <a:r>
              <a:rPr lang="en-US" sz="4300" dirty="0">
                <a:latin typeface="Bebas Neue Thin" pitchFamily="2" charset="0"/>
                <a:ea typeface="Bebas Neue"/>
                <a:cs typeface="Bebas Neue"/>
                <a:sym typeface="Bebas Neue"/>
              </a:rPr>
              <a:t> </a:t>
            </a:r>
            <a:endParaRPr sz="4300" dirty="0">
              <a:latin typeface="Bebas Neue Thin" pitchFamily="2" charset="0"/>
              <a:ea typeface="Bebas Neue"/>
              <a:cs typeface="Bebas Neue"/>
              <a:sym typeface="Bebas Neue"/>
            </a:endParaRPr>
          </a:p>
        </p:txBody>
      </p:sp>
      <p:sp>
        <p:nvSpPr>
          <p:cNvPr id="6" name="TextBox 5">
            <a:extLst>
              <a:ext uri="{FF2B5EF4-FFF2-40B4-BE49-F238E27FC236}">
                <a16:creationId xmlns:a16="http://schemas.microsoft.com/office/drawing/2014/main" id="{1C7B6ACA-7E24-284E-9D3D-3E607BC5A72B}"/>
              </a:ext>
            </a:extLst>
          </p:cNvPr>
          <p:cNvSpPr txBox="1"/>
          <p:nvPr/>
        </p:nvSpPr>
        <p:spPr>
          <a:xfrm>
            <a:off x="3442025" y="3429000"/>
            <a:ext cx="2666114" cy="584775"/>
          </a:xfrm>
          <a:prstGeom prst="rect">
            <a:avLst/>
          </a:prstGeom>
          <a:noFill/>
        </p:spPr>
        <p:txBody>
          <a:bodyPr wrap="none" rtlCol="0">
            <a:spAutoFit/>
          </a:bodyPr>
          <a:lstStyle/>
          <a:p>
            <a:r>
              <a:rPr lang="en-US" sz="3200" i="1" dirty="0">
                <a:solidFill>
                  <a:srgbClr val="376399"/>
                </a:solidFill>
                <a:latin typeface="Bebas Neue" pitchFamily="2" charset="0"/>
              </a:rPr>
              <a:t>Leadership Cohort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A5CE-C0DC-E242-B0B1-A3E85B31CB52}"/>
              </a:ext>
            </a:extLst>
          </p:cNvPr>
          <p:cNvSpPr>
            <a:spLocks noGrp="1"/>
          </p:cNvSpPr>
          <p:nvPr>
            <p:ph type="title"/>
          </p:nvPr>
        </p:nvSpPr>
        <p:spPr>
          <a:solidFill>
            <a:srgbClr val="31558A"/>
          </a:solidFill>
        </p:spPr>
        <p:txBody>
          <a:bodyPr/>
          <a:lstStyle/>
          <a:p>
            <a:pPr algn="ctr"/>
            <a:r>
              <a:rPr lang="en-US" sz="4000" dirty="0">
                <a:solidFill>
                  <a:schemeClr val="bg1"/>
                </a:solidFill>
                <a:latin typeface="Helvetica" pitchFamily="2" charset="0"/>
              </a:rPr>
              <a:t>The Overarching Premise of Engage Every Family: Five Simple Principles</a:t>
            </a:r>
          </a:p>
        </p:txBody>
      </p:sp>
      <p:sp>
        <p:nvSpPr>
          <p:cNvPr id="3" name="Text Placeholder 2">
            <a:extLst>
              <a:ext uri="{FF2B5EF4-FFF2-40B4-BE49-F238E27FC236}">
                <a16:creationId xmlns:a16="http://schemas.microsoft.com/office/drawing/2014/main" id="{2724A1D2-1D7C-D146-9F7F-FFD44393EFBC}"/>
              </a:ext>
            </a:extLst>
          </p:cNvPr>
          <p:cNvSpPr>
            <a:spLocks noGrp="1"/>
          </p:cNvSpPr>
          <p:nvPr>
            <p:ph type="body" idx="1"/>
          </p:nvPr>
        </p:nvSpPr>
        <p:spPr>
          <a:xfrm>
            <a:off x="838200" y="2008505"/>
            <a:ext cx="10515600" cy="3837124"/>
          </a:xfrm>
        </p:spPr>
        <p:txBody>
          <a:bodyPr/>
          <a:lstStyle/>
          <a:p>
            <a:pPr marL="114300" indent="0">
              <a:buNone/>
            </a:pPr>
            <a:r>
              <a:rPr lang="en-US" sz="2400" dirty="0">
                <a:latin typeface="Helvetica Light" panose="020B0403020202020204" pitchFamily="34" charset="0"/>
              </a:rPr>
              <a:t>From the preface…(</a:t>
            </a:r>
            <a:r>
              <a:rPr lang="en-US" sz="2400" dirty="0" err="1">
                <a:latin typeface="Helvetica Light" panose="020B0403020202020204" pitchFamily="34" charset="0"/>
              </a:rPr>
              <a:t>p.XIV</a:t>
            </a:r>
            <a:r>
              <a:rPr lang="en-US" sz="2400" dirty="0">
                <a:latin typeface="Helvetica Light" panose="020B0403020202020204" pitchFamily="34" charset="0"/>
              </a:rPr>
              <a:t>)</a:t>
            </a:r>
          </a:p>
          <a:p>
            <a:pPr marL="114300" indent="0">
              <a:buNone/>
            </a:pPr>
            <a:endParaRPr lang="en-US" sz="2400" dirty="0">
              <a:latin typeface="Helvetica Light" panose="020B0403020202020204" pitchFamily="34" charset="0"/>
            </a:endParaRPr>
          </a:p>
          <a:p>
            <a:pPr marL="114300" indent="0">
              <a:buNone/>
            </a:pPr>
            <a:r>
              <a:rPr lang="en-US" sz="1800" dirty="0">
                <a:latin typeface="Helvetica Light" panose="020B0403020202020204" pitchFamily="34" charset="0"/>
              </a:rPr>
              <a:t>“If we as educators could successfully teach all children by ourselves, then it seems to me we would have already done so. The fact that we haven’t should be all the motivation or evidence we need that engaging every family in the educational life of their child is essential to desired school outcomes. Why haven’t we been more successful in engaging every family in the educational lives of their children? Why do so many of us still struggle with the notion of engaging every family as a viable conduit to improved student learning outcomes? </a:t>
            </a:r>
          </a:p>
          <a:p>
            <a:pPr marL="114300" indent="0">
              <a:buNone/>
            </a:pPr>
            <a:endParaRPr lang="en-US" sz="1800" dirty="0">
              <a:latin typeface="Helvetica Light" panose="020B0403020202020204" pitchFamily="34" charset="0"/>
            </a:endParaRPr>
          </a:p>
          <a:p>
            <a:pPr marL="114300" indent="0">
              <a:buNone/>
            </a:pPr>
            <a:r>
              <a:rPr lang="en-US" sz="1800" dirty="0">
                <a:latin typeface="Helvetica Light" panose="020B0403020202020204" pitchFamily="34" charset="0"/>
              </a:rPr>
              <a:t>These are daunting questions. </a:t>
            </a:r>
          </a:p>
        </p:txBody>
      </p:sp>
      <p:pic>
        <p:nvPicPr>
          <p:cNvPr id="4" name="Google Shape;86;p14">
            <a:extLst>
              <a:ext uri="{FF2B5EF4-FFF2-40B4-BE49-F238E27FC236}">
                <a16:creationId xmlns:a16="http://schemas.microsoft.com/office/drawing/2014/main" id="{0A2091E7-F191-2A46-8722-EDC7621BCC1C}"/>
              </a:ext>
            </a:extLst>
          </p:cNvPr>
          <p:cNvPicPr preferRelativeResize="0"/>
          <p:nvPr/>
        </p:nvPicPr>
        <p:blipFill>
          <a:blip r:embed="rId2">
            <a:alphaModFix amt="13000"/>
          </a:blip>
          <a:stretch>
            <a:fillRect/>
          </a:stretch>
        </p:blipFill>
        <p:spPr>
          <a:xfrm rot="1322908">
            <a:off x="6934027" y="757136"/>
            <a:ext cx="4511377" cy="5343727"/>
          </a:xfrm>
          <a:prstGeom prst="rect">
            <a:avLst/>
          </a:prstGeom>
          <a:noFill/>
          <a:ln>
            <a:noFill/>
          </a:ln>
        </p:spPr>
      </p:pic>
    </p:spTree>
    <p:extLst>
      <p:ext uri="{BB962C8B-B14F-4D97-AF65-F5344CB8AC3E}">
        <p14:creationId xmlns:p14="http://schemas.microsoft.com/office/powerpoint/2010/main" val="17141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558A"/>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FBDF25-9935-BF41-B581-7265860A30DA}"/>
              </a:ext>
            </a:extLst>
          </p:cNvPr>
          <p:cNvSpPr>
            <a:spLocks noGrp="1"/>
          </p:cNvSpPr>
          <p:nvPr>
            <p:ph type="body" idx="1"/>
          </p:nvPr>
        </p:nvSpPr>
        <p:spPr>
          <a:xfrm>
            <a:off x="537202" y="1253331"/>
            <a:ext cx="5376620" cy="4351338"/>
          </a:xfrm>
        </p:spPr>
        <p:txBody>
          <a:bodyPr/>
          <a:lstStyle/>
          <a:p>
            <a:pPr marL="114300" indent="0">
              <a:buNone/>
            </a:pPr>
            <a:r>
              <a:rPr lang="en-US" sz="2400" dirty="0">
                <a:solidFill>
                  <a:schemeClr val="bg1"/>
                </a:solidFill>
                <a:latin typeface="Helvetica Light" panose="020B0403020202020204" pitchFamily="34" charset="0"/>
              </a:rPr>
              <a:t>Engage Every Family: Five Simple Principles, (2</a:t>
            </a:r>
            <a:r>
              <a:rPr lang="en-US" sz="2400" baseline="30000" dirty="0">
                <a:solidFill>
                  <a:schemeClr val="bg1"/>
                </a:solidFill>
                <a:latin typeface="Helvetica Light" panose="020B0403020202020204" pitchFamily="34" charset="0"/>
              </a:rPr>
              <a:t>nd</a:t>
            </a:r>
            <a:r>
              <a:rPr lang="en-US" sz="2400" dirty="0">
                <a:solidFill>
                  <a:schemeClr val="bg1"/>
                </a:solidFill>
                <a:latin typeface="Helvetica Light" panose="020B0403020202020204" pitchFamily="34" charset="0"/>
              </a:rPr>
              <a:t>. Ed.), outlines a </a:t>
            </a:r>
            <a:r>
              <a:rPr lang="en-US" sz="2400" u="sng" dirty="0">
                <a:solidFill>
                  <a:schemeClr val="bg1"/>
                </a:solidFill>
                <a:latin typeface="Helvetica Light" panose="020B0403020202020204" pitchFamily="34" charset="0"/>
              </a:rPr>
              <a:t>pathway and process </a:t>
            </a:r>
            <a:r>
              <a:rPr lang="en-US" sz="2400" dirty="0">
                <a:solidFill>
                  <a:schemeClr val="bg1"/>
                </a:solidFill>
                <a:latin typeface="Helvetica Light" panose="020B0403020202020204" pitchFamily="34" charset="0"/>
              </a:rPr>
              <a:t>for any educator or group of educators to engage every family in the academic lives of children and acts as a framework for implementing best practices to increase the likelihood of engaging every family, including those families that have been traditionally disengaged or disenfranchised from schools. </a:t>
            </a:r>
          </a:p>
        </p:txBody>
      </p:sp>
      <p:pic>
        <p:nvPicPr>
          <p:cNvPr id="4" name="Picture 3" descr="A picture containing text&#10;&#10;Description automatically generated">
            <a:extLst>
              <a:ext uri="{FF2B5EF4-FFF2-40B4-BE49-F238E27FC236}">
                <a16:creationId xmlns:a16="http://schemas.microsoft.com/office/drawing/2014/main" id="{4D3C56EC-2310-6D4A-B2F1-ED2A0A38715B}"/>
              </a:ext>
            </a:extLst>
          </p:cNvPr>
          <p:cNvPicPr>
            <a:picLocks noChangeAspect="1"/>
          </p:cNvPicPr>
          <p:nvPr/>
        </p:nvPicPr>
        <p:blipFill>
          <a:blip r:embed="rId2"/>
          <a:stretch>
            <a:fillRect/>
          </a:stretch>
        </p:blipFill>
        <p:spPr>
          <a:xfrm>
            <a:off x="6543430" y="614062"/>
            <a:ext cx="4793003" cy="5629876"/>
          </a:xfrm>
          <a:prstGeom prst="rect">
            <a:avLst/>
          </a:prstGeom>
        </p:spPr>
      </p:pic>
    </p:spTree>
    <p:extLst>
      <p:ext uri="{BB962C8B-B14F-4D97-AF65-F5344CB8AC3E}">
        <p14:creationId xmlns:p14="http://schemas.microsoft.com/office/powerpoint/2010/main" val="36371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8391-FD01-A241-968A-C5A196E26F48}"/>
              </a:ext>
            </a:extLst>
          </p:cNvPr>
          <p:cNvSpPr>
            <a:spLocks noGrp="1"/>
          </p:cNvSpPr>
          <p:nvPr>
            <p:ph type="title"/>
          </p:nvPr>
        </p:nvSpPr>
        <p:spPr>
          <a:xfrm>
            <a:off x="157843" y="180068"/>
            <a:ext cx="11876314" cy="1325563"/>
          </a:xfrm>
          <a:solidFill>
            <a:srgbClr val="31558A"/>
          </a:solidFill>
        </p:spPr>
        <p:txBody>
          <a:bodyPr/>
          <a:lstStyle/>
          <a:p>
            <a:pPr algn="ctr"/>
            <a:r>
              <a:rPr lang="en-US" sz="3200" dirty="0">
                <a:solidFill>
                  <a:schemeClr val="bg1"/>
                </a:solidFill>
                <a:latin typeface="Helvetica" pitchFamily="2" charset="0"/>
              </a:rPr>
              <a:t>Today’s Final Thought… In the Words of Albert Einstein…</a:t>
            </a:r>
          </a:p>
        </p:txBody>
      </p:sp>
      <p:sp>
        <p:nvSpPr>
          <p:cNvPr id="3" name="Text Placeholder 2">
            <a:extLst>
              <a:ext uri="{FF2B5EF4-FFF2-40B4-BE49-F238E27FC236}">
                <a16:creationId xmlns:a16="http://schemas.microsoft.com/office/drawing/2014/main" id="{BB2145A8-04C7-D04E-94E4-ABBA517C2024}"/>
              </a:ext>
            </a:extLst>
          </p:cNvPr>
          <p:cNvSpPr>
            <a:spLocks noGrp="1"/>
          </p:cNvSpPr>
          <p:nvPr>
            <p:ph type="body" idx="1"/>
          </p:nvPr>
        </p:nvSpPr>
        <p:spPr>
          <a:xfrm>
            <a:off x="1023257" y="1186543"/>
            <a:ext cx="5072743" cy="4558166"/>
          </a:xfrm>
        </p:spPr>
        <p:txBody>
          <a:bodyPr/>
          <a:lstStyle/>
          <a:p>
            <a:pPr marL="114300" indent="0">
              <a:buNone/>
            </a:pPr>
            <a:endParaRPr lang="en-US" dirty="0"/>
          </a:p>
          <a:p>
            <a:pPr marL="114300" indent="0">
              <a:buNone/>
            </a:pPr>
            <a:r>
              <a:rPr lang="en-US" i="1" dirty="0">
                <a:latin typeface="Helvetica Light Oblique" panose="020B0403020202020204" pitchFamily="34" charset="0"/>
              </a:rPr>
              <a:t>Consciousness is the state of being awake to ourselves, to our world, and the people we affect. So as Einstein says, “No problem can be solved from the same consciousness that created it.” That means in whatever situation we are facing, we need to rise up to a new consciousness. </a:t>
            </a:r>
            <a:r>
              <a:rPr lang="en-US" i="1" u="sng" dirty="0">
                <a:latin typeface="Helvetica Light Oblique" panose="020B0403020202020204" pitchFamily="34" charset="0"/>
              </a:rPr>
              <a:t>A new way of thinking.</a:t>
            </a:r>
          </a:p>
        </p:txBody>
      </p:sp>
      <p:pic>
        <p:nvPicPr>
          <p:cNvPr id="4" name="Picture 3">
            <a:extLst>
              <a:ext uri="{FF2B5EF4-FFF2-40B4-BE49-F238E27FC236}">
                <a16:creationId xmlns:a16="http://schemas.microsoft.com/office/drawing/2014/main" id="{81E55E7E-70E1-1C4E-A933-5E95AC86F8F1}"/>
              </a:ext>
            </a:extLst>
          </p:cNvPr>
          <p:cNvPicPr>
            <a:picLocks noChangeAspect="1"/>
          </p:cNvPicPr>
          <p:nvPr/>
        </p:nvPicPr>
        <p:blipFill>
          <a:blip r:embed="rId2"/>
          <a:stretch>
            <a:fillRect/>
          </a:stretch>
        </p:blipFill>
        <p:spPr>
          <a:xfrm>
            <a:off x="7275415" y="1505631"/>
            <a:ext cx="3296297" cy="4948937"/>
          </a:xfrm>
          <a:prstGeom prst="rect">
            <a:avLst/>
          </a:prstGeom>
        </p:spPr>
      </p:pic>
    </p:spTree>
    <p:extLst>
      <p:ext uri="{BB962C8B-B14F-4D97-AF65-F5344CB8AC3E}">
        <p14:creationId xmlns:p14="http://schemas.microsoft.com/office/powerpoint/2010/main" val="101055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97800" y="254275"/>
            <a:ext cx="4777500" cy="1325700"/>
          </a:xfrm>
          <a:prstGeom prst="rect">
            <a:avLst/>
          </a:prstGeom>
          <a:solidFill>
            <a:srgbClr val="004A85"/>
          </a:solidFill>
        </p:spPr>
        <p:txBody>
          <a:bodyPr spcFirstLastPara="1" wrap="square" lIns="91425" tIns="45700" rIns="91425" bIns="45700" anchor="ctr" anchorCtr="0">
            <a:noAutofit/>
          </a:bodyPr>
          <a:lstStyle/>
          <a:p>
            <a:pPr marL="0" lvl="0" indent="0" algn="l" rtl="0">
              <a:spcBef>
                <a:spcPts val="0"/>
              </a:spcBef>
              <a:spcAft>
                <a:spcPts val="0"/>
              </a:spcAft>
              <a:buNone/>
            </a:pPr>
            <a:r>
              <a:rPr lang="en-US" sz="2900" dirty="0">
                <a:solidFill>
                  <a:srgbClr val="FFFFFF"/>
                </a:solidFill>
                <a:latin typeface="Helvetica" pitchFamily="2" charset="0"/>
              </a:rPr>
              <a:t>The Five Simple Principles  Logic Model </a:t>
            </a:r>
            <a:endParaRPr sz="2900" dirty="0">
              <a:solidFill>
                <a:srgbClr val="FFFFFF"/>
              </a:solidFill>
              <a:latin typeface="Helvetica" pitchFamily="2" charset="0"/>
            </a:endParaRPr>
          </a:p>
        </p:txBody>
      </p:sp>
      <p:sp>
        <p:nvSpPr>
          <p:cNvPr id="184" name="Google Shape;184;p31"/>
          <p:cNvSpPr txBox="1">
            <a:spLocks noGrp="1"/>
          </p:cNvSpPr>
          <p:nvPr>
            <p:ph type="body" idx="1"/>
          </p:nvPr>
        </p:nvSpPr>
        <p:spPr>
          <a:xfrm>
            <a:off x="357925" y="2761575"/>
            <a:ext cx="5109900" cy="16227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Font typeface="Helvetica Neue Light"/>
              <a:buChar char="•"/>
            </a:pPr>
            <a:r>
              <a:rPr lang="en-US" dirty="0">
                <a:latin typeface="Helvetica Neue Light"/>
                <a:ea typeface="Helvetica Neue Light"/>
                <a:cs typeface="Helvetica Neue Light"/>
                <a:sym typeface="Helvetica Neue Light"/>
              </a:rPr>
              <a:t>Logic Model</a:t>
            </a:r>
            <a:endParaRPr dirty="0">
              <a:latin typeface="Helvetica Neue Light"/>
              <a:ea typeface="Helvetica Neue Light"/>
              <a:cs typeface="Helvetica Neue Light"/>
              <a:sym typeface="Helvetica Neue Light"/>
            </a:endParaRPr>
          </a:p>
          <a:p>
            <a:pPr marL="457200" lvl="0" indent="-342900" algn="l" rtl="0">
              <a:spcBef>
                <a:spcPts val="0"/>
              </a:spcBef>
              <a:spcAft>
                <a:spcPts val="0"/>
              </a:spcAft>
              <a:buSzPts val="1800"/>
              <a:buFont typeface="Helvetica Neue Light"/>
              <a:buChar char="•"/>
            </a:pPr>
            <a:r>
              <a:rPr lang="en-US" dirty="0">
                <a:latin typeface="Helvetica Neue Light"/>
                <a:ea typeface="Helvetica Neue Light"/>
                <a:cs typeface="Helvetica Neue Light"/>
                <a:sym typeface="Helvetica Neue Light"/>
              </a:rPr>
              <a:t>Engagement as a Process</a:t>
            </a:r>
            <a:endParaRPr dirty="0">
              <a:latin typeface="Helvetica Neue Light"/>
              <a:ea typeface="Helvetica Neue Light"/>
              <a:cs typeface="Helvetica Neue Light"/>
              <a:sym typeface="Helvetica Neue Light"/>
            </a:endParaRPr>
          </a:p>
          <a:p>
            <a:pPr marL="457200" lvl="0" indent="-342900" algn="l" rtl="0">
              <a:spcBef>
                <a:spcPts val="0"/>
              </a:spcBef>
              <a:spcAft>
                <a:spcPts val="0"/>
              </a:spcAft>
              <a:buSzPts val="1800"/>
              <a:buFont typeface="Helvetica Neue Light"/>
              <a:buChar char="•"/>
            </a:pPr>
            <a:r>
              <a:rPr lang="en-US" dirty="0">
                <a:latin typeface="Helvetica Neue Light"/>
                <a:ea typeface="Helvetica Neue Light"/>
                <a:cs typeface="Helvetica Neue Light"/>
                <a:sym typeface="Helvetica Neue Light"/>
              </a:rPr>
              <a:t>Organic in Nature</a:t>
            </a:r>
            <a:endParaRPr dirty="0">
              <a:latin typeface="Helvetica Neue Light"/>
              <a:ea typeface="Helvetica Neue Light"/>
              <a:cs typeface="Helvetica Neue Light"/>
              <a:sym typeface="Helvetica Neue Light"/>
            </a:endParaRPr>
          </a:p>
        </p:txBody>
      </p:sp>
      <p:pic>
        <p:nvPicPr>
          <p:cNvPr id="185" name="Google Shape;185;p31"/>
          <p:cNvPicPr preferRelativeResize="0"/>
          <p:nvPr/>
        </p:nvPicPr>
        <p:blipFill>
          <a:blip r:embed="rId3">
            <a:alphaModFix/>
          </a:blip>
          <a:stretch>
            <a:fillRect/>
          </a:stretch>
        </p:blipFill>
        <p:spPr>
          <a:xfrm>
            <a:off x="5620225" y="152400"/>
            <a:ext cx="6419376" cy="63136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5"/>
          <p:cNvPicPr preferRelativeResize="0"/>
          <p:nvPr/>
        </p:nvPicPr>
        <p:blipFill>
          <a:blip r:embed="rId3">
            <a:alphaModFix amt="25000"/>
          </a:blip>
          <a:stretch>
            <a:fillRect/>
          </a:stretch>
        </p:blipFill>
        <p:spPr>
          <a:xfrm>
            <a:off x="1410674" y="1487000"/>
            <a:ext cx="5539537" cy="5448298"/>
          </a:xfrm>
          <a:prstGeom prst="rect">
            <a:avLst/>
          </a:prstGeom>
          <a:noFill/>
          <a:ln>
            <a:noFill/>
          </a:ln>
        </p:spPr>
      </p:pic>
      <p:pic>
        <p:nvPicPr>
          <p:cNvPr id="208" name="Google Shape;208;p35"/>
          <p:cNvPicPr preferRelativeResize="0"/>
          <p:nvPr/>
        </p:nvPicPr>
        <p:blipFill>
          <a:blip r:embed="rId4">
            <a:alphaModFix/>
          </a:blip>
          <a:stretch>
            <a:fillRect/>
          </a:stretch>
        </p:blipFill>
        <p:spPr>
          <a:xfrm>
            <a:off x="152400" y="1257300"/>
            <a:ext cx="4653726" cy="3540724"/>
          </a:xfrm>
          <a:prstGeom prst="rect">
            <a:avLst/>
          </a:prstGeom>
          <a:noFill/>
          <a:ln>
            <a:noFill/>
          </a:ln>
        </p:spPr>
      </p:pic>
      <p:sp>
        <p:nvSpPr>
          <p:cNvPr id="209" name="Google Shape;209;p35"/>
          <p:cNvSpPr txBox="1"/>
          <p:nvPr/>
        </p:nvSpPr>
        <p:spPr>
          <a:xfrm>
            <a:off x="8023675" y="1487000"/>
            <a:ext cx="9781800" cy="1141200"/>
          </a:xfrm>
          <a:prstGeom prst="rect">
            <a:avLst/>
          </a:prstGeom>
          <a:noFill/>
          <a:ln>
            <a:noFill/>
          </a:ln>
        </p:spPr>
        <p:txBody>
          <a:bodyPr spcFirstLastPara="1" wrap="square" lIns="91425" tIns="91425" rIns="91425" bIns="91425" anchor="t" anchorCtr="0">
            <a:noAutofit/>
          </a:bodyPr>
          <a:lstStyle/>
          <a:p>
            <a:pPr marL="457200" lvl="0" indent="-488950" algn="l" rtl="0">
              <a:spcBef>
                <a:spcPts val="0"/>
              </a:spcBef>
              <a:spcAft>
                <a:spcPts val="0"/>
              </a:spcAft>
              <a:buSzPts val="4100"/>
              <a:buFont typeface="Helvetica Neue Light"/>
              <a:buChar char="●"/>
            </a:pPr>
            <a:r>
              <a:rPr lang="en-US" sz="4100" dirty="0">
                <a:latin typeface="Helvetica Neue Light"/>
                <a:ea typeface="Helvetica Neue Light"/>
                <a:cs typeface="Helvetica Neue Light"/>
                <a:sym typeface="Helvetica Neue Light"/>
              </a:rPr>
              <a:t>Beliefs</a:t>
            </a:r>
            <a:endParaRPr sz="4100" dirty="0">
              <a:latin typeface="Helvetica Neue Light"/>
              <a:ea typeface="Helvetica Neue Light"/>
              <a:cs typeface="Helvetica Neue Light"/>
              <a:sym typeface="Helvetica Neue Light"/>
            </a:endParaRPr>
          </a:p>
          <a:p>
            <a:pPr marL="457200" lvl="0" indent="-488950" algn="l" rtl="0">
              <a:spcBef>
                <a:spcPts val="0"/>
              </a:spcBef>
              <a:spcAft>
                <a:spcPts val="0"/>
              </a:spcAft>
              <a:buSzPts val="4100"/>
              <a:buFont typeface="Helvetica Neue Light"/>
              <a:buChar char="●"/>
            </a:pPr>
            <a:r>
              <a:rPr lang="en-US" sz="4100" dirty="0">
                <a:latin typeface="Helvetica Neue Light"/>
                <a:ea typeface="Helvetica Neue Light"/>
                <a:cs typeface="Helvetica Neue Light"/>
                <a:sym typeface="Helvetica Neue Light"/>
              </a:rPr>
              <a:t>Values</a:t>
            </a:r>
            <a:endParaRPr sz="4100" dirty="0">
              <a:latin typeface="Helvetica Neue Light"/>
              <a:ea typeface="Helvetica Neue Light"/>
              <a:cs typeface="Helvetica Neue Light"/>
              <a:sym typeface="Helvetica Neue Light"/>
            </a:endParaRPr>
          </a:p>
          <a:p>
            <a:pPr marL="457200" lvl="0" indent="-488950" algn="l" rtl="0">
              <a:spcBef>
                <a:spcPts val="0"/>
              </a:spcBef>
              <a:spcAft>
                <a:spcPts val="0"/>
              </a:spcAft>
              <a:buSzPts val="4100"/>
              <a:buFont typeface="Helvetica Neue Light"/>
              <a:buChar char="●"/>
            </a:pPr>
            <a:r>
              <a:rPr lang="en-US" sz="4100" dirty="0">
                <a:latin typeface="Helvetica Neue Light"/>
                <a:ea typeface="Helvetica Neue Light"/>
                <a:cs typeface="Helvetica Neue Light"/>
                <a:sym typeface="Helvetica Neue Light"/>
              </a:rPr>
              <a:t>Assumptions</a:t>
            </a:r>
            <a:endParaRPr sz="4100" dirty="0">
              <a:latin typeface="Helvetica Neue Light"/>
              <a:ea typeface="Helvetica Neue Light"/>
              <a:cs typeface="Helvetica Neue Light"/>
              <a:sym typeface="Helvetica Neue Light"/>
            </a:endParaRPr>
          </a:p>
          <a:p>
            <a:pPr marL="457200" lvl="0" indent="-488950" algn="l" rtl="0">
              <a:spcBef>
                <a:spcPts val="0"/>
              </a:spcBef>
              <a:spcAft>
                <a:spcPts val="0"/>
              </a:spcAft>
              <a:buSzPts val="4100"/>
              <a:buFont typeface="Helvetica Neue Light"/>
              <a:buChar char="●"/>
            </a:pPr>
            <a:r>
              <a:rPr lang="en-US" sz="4100" dirty="0">
                <a:latin typeface="Helvetica Neue Light"/>
                <a:ea typeface="Helvetica Neue Light"/>
                <a:cs typeface="Helvetica Neue Light"/>
                <a:sym typeface="Helvetica Neue Light"/>
              </a:rPr>
              <a:t>Attitudes</a:t>
            </a:r>
            <a:endParaRPr sz="4100" dirty="0">
              <a:latin typeface="Helvetica Neue Light"/>
              <a:ea typeface="Helvetica Neue Light"/>
              <a:cs typeface="Helvetica Neue Light"/>
              <a:sym typeface="Helvetica Neue Light"/>
            </a:endParaRPr>
          </a:p>
          <a:p>
            <a:pPr marL="457200" lvl="0" indent="-488950" algn="l" rtl="0">
              <a:spcBef>
                <a:spcPts val="0"/>
              </a:spcBef>
              <a:spcAft>
                <a:spcPts val="0"/>
              </a:spcAft>
              <a:buSzPts val="4100"/>
              <a:buFont typeface="Helvetica Neue Light"/>
              <a:buChar char="●"/>
            </a:pPr>
            <a:r>
              <a:rPr lang="en-US" sz="4100" dirty="0">
                <a:latin typeface="Helvetica Neue Light"/>
                <a:ea typeface="Helvetica Neue Light"/>
                <a:cs typeface="Helvetica Neue Light"/>
                <a:sym typeface="Helvetica Neue Light"/>
              </a:rPr>
              <a:t>Actions</a:t>
            </a:r>
            <a:endParaRPr sz="4100" dirty="0">
              <a:latin typeface="Helvetica Neue Light"/>
              <a:ea typeface="Helvetica Neue Light"/>
              <a:cs typeface="Helvetica Neue Light"/>
              <a:sym typeface="Helvetica Neue Light"/>
            </a:endParaRPr>
          </a:p>
        </p:txBody>
      </p:sp>
      <p:sp>
        <p:nvSpPr>
          <p:cNvPr id="210" name="Google Shape;210;p35"/>
          <p:cNvSpPr txBox="1"/>
          <p:nvPr/>
        </p:nvSpPr>
        <p:spPr>
          <a:xfrm>
            <a:off x="7036400" y="5221625"/>
            <a:ext cx="4810800" cy="615600"/>
          </a:xfrm>
          <a:prstGeom prst="rect">
            <a:avLst/>
          </a:prstGeom>
          <a:solidFill>
            <a:srgbClr val="004A8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FFFFFF"/>
                </a:solidFill>
                <a:latin typeface="Bebas Neue"/>
                <a:ea typeface="Bebas Neue"/>
                <a:cs typeface="Bebas Neue"/>
                <a:sym typeface="Bebas Neue"/>
              </a:rPr>
              <a:t>Culture does not fall from the sky</a:t>
            </a:r>
            <a:endParaRPr sz="2800">
              <a:solidFill>
                <a:srgbClr val="FFFFFF"/>
              </a:solidFill>
              <a:latin typeface="Bebas Neue"/>
              <a:ea typeface="Bebas Neue"/>
              <a:cs typeface="Bebas Neue"/>
              <a:sym typeface="Bebas Neue"/>
            </a:endParaRPr>
          </a:p>
        </p:txBody>
      </p:sp>
      <p:sp>
        <p:nvSpPr>
          <p:cNvPr id="211" name="Google Shape;211;p35"/>
          <p:cNvSpPr txBox="1"/>
          <p:nvPr/>
        </p:nvSpPr>
        <p:spPr>
          <a:xfrm>
            <a:off x="2048700" y="154600"/>
            <a:ext cx="8094600" cy="615600"/>
          </a:xfrm>
          <a:prstGeom prst="rect">
            <a:avLst/>
          </a:prstGeom>
          <a:solidFill>
            <a:srgbClr val="004A85"/>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rgbClr val="FFFFFF"/>
                </a:solidFill>
                <a:latin typeface="Helvetica Neue"/>
                <a:ea typeface="Helvetica Neue"/>
                <a:cs typeface="Helvetica Neue"/>
                <a:sym typeface="Helvetica Neue"/>
              </a:rPr>
              <a:t>Principle #1: A Culture That Engages Every Family</a:t>
            </a:r>
            <a:r>
              <a:rPr lang="en-US" sz="2200" dirty="0">
                <a:latin typeface="Helvetica Neue"/>
                <a:ea typeface="Helvetica Neue"/>
                <a:cs typeface="Helvetica Neue"/>
                <a:sym typeface="Helvetica Neue"/>
              </a:rPr>
              <a:t> </a:t>
            </a:r>
            <a:endParaRPr sz="2200" dirty="0">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txBox="1"/>
          <p:nvPr/>
        </p:nvSpPr>
        <p:spPr>
          <a:xfrm>
            <a:off x="0" y="152400"/>
            <a:ext cx="12192000" cy="574200"/>
          </a:xfrm>
          <a:prstGeom prst="rect">
            <a:avLst/>
          </a:prstGeom>
          <a:solidFill>
            <a:srgbClr val="3AAFA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dirty="0">
                <a:solidFill>
                  <a:srgbClr val="FFFFFF"/>
                </a:solidFill>
                <a:latin typeface="Helvetica Neue"/>
                <a:ea typeface="Helvetica Neue"/>
                <a:cs typeface="Helvetica Neue"/>
                <a:sym typeface="Helvetica Neue"/>
              </a:rPr>
              <a:t>           Principle #2:   Communicate Effectively and Develop Relationships</a:t>
            </a:r>
            <a:endParaRPr sz="2700" dirty="0">
              <a:solidFill>
                <a:srgbClr val="FFFFFF"/>
              </a:solidFill>
              <a:latin typeface="Helvetica Neue"/>
              <a:ea typeface="Helvetica Neue"/>
              <a:cs typeface="Helvetica Neue"/>
              <a:sym typeface="Helvetica Neue"/>
            </a:endParaRPr>
          </a:p>
        </p:txBody>
      </p:sp>
      <p:pic>
        <p:nvPicPr>
          <p:cNvPr id="217" name="Google Shape;217;p36"/>
          <p:cNvPicPr preferRelativeResize="0"/>
          <p:nvPr/>
        </p:nvPicPr>
        <p:blipFill>
          <a:blip r:embed="rId3">
            <a:alphaModFix amt="25000"/>
          </a:blip>
          <a:stretch>
            <a:fillRect/>
          </a:stretch>
        </p:blipFill>
        <p:spPr>
          <a:xfrm>
            <a:off x="6041199" y="1203750"/>
            <a:ext cx="5539537" cy="5448298"/>
          </a:xfrm>
          <a:prstGeom prst="rect">
            <a:avLst/>
          </a:prstGeom>
          <a:noFill/>
          <a:ln>
            <a:noFill/>
          </a:ln>
        </p:spPr>
      </p:pic>
      <p:pic>
        <p:nvPicPr>
          <p:cNvPr id="218" name="Google Shape;218;p36"/>
          <p:cNvPicPr preferRelativeResize="0"/>
          <p:nvPr/>
        </p:nvPicPr>
        <p:blipFill>
          <a:blip r:embed="rId4">
            <a:alphaModFix/>
          </a:blip>
          <a:stretch>
            <a:fillRect/>
          </a:stretch>
        </p:blipFill>
        <p:spPr>
          <a:xfrm>
            <a:off x="8593201" y="956725"/>
            <a:ext cx="3379849" cy="3417451"/>
          </a:xfrm>
          <a:prstGeom prst="rect">
            <a:avLst/>
          </a:prstGeom>
          <a:noFill/>
          <a:ln>
            <a:noFill/>
          </a:ln>
        </p:spPr>
      </p:pic>
      <p:sp>
        <p:nvSpPr>
          <p:cNvPr id="219" name="Google Shape;219;p36"/>
          <p:cNvSpPr txBox="1"/>
          <p:nvPr/>
        </p:nvSpPr>
        <p:spPr>
          <a:xfrm>
            <a:off x="238600" y="3015150"/>
            <a:ext cx="7093500" cy="827700"/>
          </a:xfrm>
          <a:prstGeom prst="rect">
            <a:avLst/>
          </a:prstGeom>
          <a:noFill/>
          <a:ln>
            <a:noFill/>
          </a:ln>
        </p:spPr>
        <p:txBody>
          <a:bodyPr spcFirstLastPara="1" wrap="square" lIns="91425" tIns="91425" rIns="91425" bIns="91425" anchor="t" anchorCtr="0">
            <a:noAutofit/>
          </a:bodyPr>
          <a:lstStyle/>
          <a:p>
            <a:pPr marL="457200" lvl="0" indent="-425450" algn="l" rtl="0">
              <a:spcBef>
                <a:spcPts val="0"/>
              </a:spcBef>
              <a:spcAft>
                <a:spcPts val="0"/>
              </a:spcAft>
              <a:buClr>
                <a:srgbClr val="004A85"/>
              </a:buClr>
              <a:buSzPts val="3100"/>
              <a:buFont typeface="Helvetica Neue"/>
              <a:buChar char="●"/>
            </a:pPr>
            <a:r>
              <a:rPr lang="en-US" sz="3100" dirty="0">
                <a:solidFill>
                  <a:srgbClr val="004A85"/>
                </a:solidFill>
                <a:latin typeface="Helvetica Neue"/>
                <a:ea typeface="Helvetica Neue"/>
                <a:cs typeface="Helvetica Neue"/>
                <a:sym typeface="Helvetica Neue"/>
              </a:rPr>
              <a:t>Two-Way Communication</a:t>
            </a:r>
            <a:endParaRPr sz="3100" dirty="0">
              <a:solidFill>
                <a:srgbClr val="004A85"/>
              </a:solidFill>
              <a:latin typeface="Helvetica Neue"/>
              <a:ea typeface="Helvetica Neue"/>
              <a:cs typeface="Helvetica Neue"/>
              <a:sym typeface="Helvetica Neue"/>
            </a:endParaRPr>
          </a:p>
          <a:p>
            <a:pPr marL="457200" lvl="0" indent="-425450" algn="l" rtl="0">
              <a:spcBef>
                <a:spcPts val="0"/>
              </a:spcBef>
              <a:spcAft>
                <a:spcPts val="0"/>
              </a:spcAft>
              <a:buClr>
                <a:srgbClr val="004A85"/>
              </a:buClr>
              <a:buSzPts val="3100"/>
              <a:buFont typeface="Helvetica Neue"/>
              <a:buChar char="●"/>
            </a:pPr>
            <a:r>
              <a:rPr lang="en-US" sz="3100" dirty="0">
                <a:solidFill>
                  <a:srgbClr val="004A85"/>
                </a:solidFill>
                <a:latin typeface="Helvetica Neue"/>
                <a:ea typeface="Helvetica Neue"/>
                <a:cs typeface="Helvetica Neue"/>
                <a:sym typeface="Helvetica Neue"/>
              </a:rPr>
              <a:t>Welcoming Environment</a:t>
            </a:r>
            <a:endParaRPr sz="3100" dirty="0">
              <a:solidFill>
                <a:srgbClr val="004A85"/>
              </a:solidFill>
              <a:latin typeface="Helvetica Neue"/>
              <a:ea typeface="Helvetica Neue"/>
              <a:cs typeface="Helvetica Neue"/>
              <a:sym typeface="Helvetica Neue"/>
            </a:endParaRPr>
          </a:p>
          <a:p>
            <a:pPr marL="457200" lvl="0" indent="-425450" algn="l" rtl="0">
              <a:spcBef>
                <a:spcPts val="0"/>
              </a:spcBef>
              <a:spcAft>
                <a:spcPts val="0"/>
              </a:spcAft>
              <a:buClr>
                <a:srgbClr val="004A85"/>
              </a:buClr>
              <a:buSzPts val="3100"/>
              <a:buFont typeface="Helvetica Neue"/>
              <a:buChar char="●"/>
            </a:pPr>
            <a:r>
              <a:rPr lang="en-US" sz="3100" dirty="0">
                <a:solidFill>
                  <a:srgbClr val="004A85"/>
                </a:solidFill>
                <a:latin typeface="Helvetica Neue"/>
                <a:ea typeface="Helvetica Neue"/>
                <a:cs typeface="Helvetica Neue"/>
                <a:sym typeface="Helvetica Neue"/>
              </a:rPr>
              <a:t>Trust Develops Relationships</a:t>
            </a:r>
            <a:endParaRPr sz="3100" dirty="0">
              <a:solidFill>
                <a:srgbClr val="004A85"/>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0" y="0"/>
            <a:ext cx="12192000" cy="758400"/>
          </a:xfrm>
          <a:prstGeom prst="rect">
            <a:avLst/>
          </a:prstGeom>
          <a:solidFill>
            <a:srgbClr val="54AA95"/>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sz="3900">
                <a:solidFill>
                  <a:srgbClr val="FFFFFF"/>
                </a:solidFill>
                <a:latin typeface="Helvetica Neue"/>
                <a:ea typeface="Helvetica Neue"/>
                <a:cs typeface="Helvetica Neue"/>
                <a:sym typeface="Helvetica Neue"/>
              </a:rPr>
              <a:t>Principle #3: Build Family Efficacy</a:t>
            </a:r>
            <a:endParaRPr sz="3900">
              <a:solidFill>
                <a:srgbClr val="FFFFFF"/>
              </a:solidFill>
              <a:latin typeface="Helvetica Neue"/>
              <a:ea typeface="Helvetica Neue"/>
              <a:cs typeface="Helvetica Neue"/>
              <a:sym typeface="Helvetica Neue"/>
            </a:endParaRPr>
          </a:p>
        </p:txBody>
      </p:sp>
      <p:pic>
        <p:nvPicPr>
          <p:cNvPr id="225" name="Google Shape;225;p37"/>
          <p:cNvPicPr preferRelativeResize="0"/>
          <p:nvPr/>
        </p:nvPicPr>
        <p:blipFill>
          <a:blip r:embed="rId3">
            <a:alphaModFix amt="25000"/>
          </a:blip>
          <a:stretch>
            <a:fillRect/>
          </a:stretch>
        </p:blipFill>
        <p:spPr>
          <a:xfrm>
            <a:off x="6041199" y="1203750"/>
            <a:ext cx="5539537" cy="5448298"/>
          </a:xfrm>
          <a:prstGeom prst="rect">
            <a:avLst/>
          </a:prstGeom>
          <a:noFill/>
          <a:ln>
            <a:noFill/>
          </a:ln>
        </p:spPr>
      </p:pic>
      <p:pic>
        <p:nvPicPr>
          <p:cNvPr id="226" name="Google Shape;226;p37"/>
          <p:cNvPicPr preferRelativeResize="0"/>
          <p:nvPr/>
        </p:nvPicPr>
        <p:blipFill>
          <a:blip r:embed="rId4">
            <a:alphaModFix/>
          </a:blip>
          <a:stretch>
            <a:fillRect/>
          </a:stretch>
        </p:blipFill>
        <p:spPr>
          <a:xfrm>
            <a:off x="9235205" y="3073850"/>
            <a:ext cx="2345524" cy="3432049"/>
          </a:xfrm>
          <a:prstGeom prst="rect">
            <a:avLst/>
          </a:prstGeom>
          <a:noFill/>
          <a:ln>
            <a:noFill/>
          </a:ln>
        </p:spPr>
      </p:pic>
      <p:sp>
        <p:nvSpPr>
          <p:cNvPr id="227" name="Google Shape;227;p37"/>
          <p:cNvSpPr txBox="1"/>
          <p:nvPr/>
        </p:nvSpPr>
        <p:spPr>
          <a:xfrm>
            <a:off x="402400" y="2330700"/>
            <a:ext cx="5638800" cy="1126800"/>
          </a:xfrm>
          <a:prstGeom prst="rect">
            <a:avLst/>
          </a:prstGeom>
          <a:noFill/>
          <a:ln>
            <a:noFill/>
          </a:ln>
        </p:spPr>
        <p:txBody>
          <a:bodyPr spcFirstLastPara="1" wrap="square" lIns="91425" tIns="91425" rIns="91425" bIns="91425" anchor="t" anchorCtr="0">
            <a:noAutofit/>
          </a:bodyPr>
          <a:lstStyle/>
          <a:p>
            <a:pPr marL="457200" lvl="0" indent="-425450" algn="l" rtl="0">
              <a:spcBef>
                <a:spcPts val="0"/>
              </a:spcBef>
              <a:spcAft>
                <a:spcPts val="0"/>
              </a:spcAft>
              <a:buSzPts val="3100"/>
              <a:buFont typeface="Calibri"/>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sym typeface="Calibri"/>
              </a:rPr>
              <a:t>Promoting Family Self-Efficacy</a:t>
            </a:r>
            <a:endParaRPr sz="2800" dirty="0">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425450" algn="l" rtl="0">
              <a:spcBef>
                <a:spcPts val="0"/>
              </a:spcBef>
              <a:spcAft>
                <a:spcPts val="0"/>
              </a:spcAft>
              <a:buSzPts val="3100"/>
              <a:buFont typeface="Calibri"/>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sym typeface="Calibri"/>
              </a:rPr>
              <a:t>Where Engagement Connects to Learning</a:t>
            </a:r>
            <a:endParaRPr sz="2800" dirty="0">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425450" algn="l" rtl="0">
              <a:spcBef>
                <a:spcPts val="0"/>
              </a:spcBef>
              <a:spcAft>
                <a:spcPts val="0"/>
              </a:spcAft>
              <a:buSzPts val="3100"/>
              <a:buFont typeface="Calibri"/>
              <a:buChar char="●"/>
            </a:pPr>
            <a:r>
              <a:rPr lang="en-US" sz="2800" dirty="0">
                <a:latin typeface="Helvetica Neue" panose="02000503000000020004" pitchFamily="2" charset="0"/>
                <a:ea typeface="Helvetica Neue" panose="02000503000000020004" pitchFamily="2" charset="0"/>
                <a:cs typeface="Helvetica Neue" panose="02000503000000020004" pitchFamily="2" charset="0"/>
                <a:sym typeface="Calibri"/>
              </a:rPr>
              <a:t>Invisible Engagement </a:t>
            </a:r>
            <a:endParaRPr sz="2800" dirty="0">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0" lvl="0" indent="0" algn="l" rtl="0">
              <a:spcBef>
                <a:spcPts val="0"/>
              </a:spcBef>
              <a:spcAft>
                <a:spcPts val="0"/>
              </a:spcAft>
              <a:buNone/>
            </a:pPr>
            <a:endParaRPr sz="1100"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838200" y="365125"/>
            <a:ext cx="10515600" cy="657600"/>
          </a:xfrm>
          <a:prstGeom prst="rect">
            <a:avLst/>
          </a:prstGeom>
          <a:solidFill>
            <a:srgbClr val="004A85"/>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Principle #4: Engage Every Family in Decision Making</a:t>
            </a:r>
            <a:endParaRPr sz="3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33" name="Google Shape;233;p38"/>
          <p:cNvPicPr preferRelativeResize="0"/>
          <p:nvPr/>
        </p:nvPicPr>
        <p:blipFill>
          <a:blip r:embed="rId3">
            <a:alphaModFix amt="25000"/>
          </a:blip>
          <a:stretch>
            <a:fillRect/>
          </a:stretch>
        </p:blipFill>
        <p:spPr>
          <a:xfrm>
            <a:off x="838199" y="1153450"/>
            <a:ext cx="5539537" cy="5448298"/>
          </a:xfrm>
          <a:prstGeom prst="rect">
            <a:avLst/>
          </a:prstGeom>
          <a:noFill/>
          <a:ln>
            <a:noFill/>
          </a:ln>
        </p:spPr>
      </p:pic>
      <p:pic>
        <p:nvPicPr>
          <p:cNvPr id="234" name="Google Shape;234;p38"/>
          <p:cNvPicPr preferRelativeResize="0"/>
          <p:nvPr/>
        </p:nvPicPr>
        <p:blipFill>
          <a:blip r:embed="rId4">
            <a:alphaModFix/>
          </a:blip>
          <a:stretch>
            <a:fillRect/>
          </a:stretch>
        </p:blipFill>
        <p:spPr>
          <a:xfrm>
            <a:off x="1813675" y="4729025"/>
            <a:ext cx="3382424" cy="1922000"/>
          </a:xfrm>
          <a:prstGeom prst="rect">
            <a:avLst/>
          </a:prstGeom>
          <a:noFill/>
          <a:ln>
            <a:noFill/>
          </a:ln>
        </p:spPr>
      </p:pic>
      <p:sp>
        <p:nvSpPr>
          <p:cNvPr id="235" name="Google Shape;235;p38"/>
          <p:cNvSpPr txBox="1"/>
          <p:nvPr/>
        </p:nvSpPr>
        <p:spPr>
          <a:xfrm>
            <a:off x="6219150" y="3251225"/>
            <a:ext cx="7093500" cy="827700"/>
          </a:xfrm>
          <a:prstGeom prst="rect">
            <a:avLst/>
          </a:prstGeom>
          <a:noFill/>
          <a:ln>
            <a:noFill/>
          </a:ln>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alibri"/>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sym typeface="Calibri"/>
              </a:rPr>
              <a:t>Families Welcome in Decision Making</a:t>
            </a:r>
            <a:endParaRPr sz="2400" dirty="0">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87350" algn="l" rtl="0">
              <a:spcBef>
                <a:spcPts val="0"/>
              </a:spcBef>
              <a:spcAft>
                <a:spcPts val="0"/>
              </a:spcAft>
              <a:buSzPts val="2500"/>
              <a:buFont typeface="Calibri"/>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sym typeface="Calibri"/>
              </a:rPr>
              <a:t>Inclusive, Reflects Entire Community</a:t>
            </a:r>
            <a:endParaRPr sz="2400" dirty="0">
              <a:latin typeface="Helvetica Neue" panose="02000503000000020004" pitchFamily="2" charset="0"/>
              <a:ea typeface="Helvetica Neue" panose="02000503000000020004" pitchFamily="2" charset="0"/>
              <a:cs typeface="Helvetica Neue" panose="02000503000000020004" pitchFamily="2" charset="0"/>
              <a:sym typeface="Calibri"/>
            </a:endParaRPr>
          </a:p>
          <a:p>
            <a:pPr marL="457200" lvl="0" indent="-387350" algn="l" rtl="0">
              <a:spcBef>
                <a:spcPts val="0"/>
              </a:spcBef>
              <a:spcAft>
                <a:spcPts val="0"/>
              </a:spcAft>
              <a:buSzPts val="2500"/>
              <a:buFont typeface="Calibri"/>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sym typeface="Calibri"/>
              </a:rPr>
              <a:t>Sense of Shared Responsibility</a:t>
            </a:r>
            <a:endParaRPr sz="2500" dirty="0">
              <a:latin typeface="Helvetica Neue" panose="02000503000000020004" pitchFamily="2" charset="0"/>
              <a:ea typeface="Helvetica Neue" panose="02000503000000020004" pitchFamily="2" charset="0"/>
              <a:cs typeface="Helvetica Neue" panose="02000503000000020004" pitchFamily="2" charset="0"/>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8349</TotalTime>
  <Words>422</Words>
  <Application>Microsoft Macintosh PowerPoint</Application>
  <PresentationFormat>Widescreen</PresentationFormat>
  <Paragraphs>51</Paragraphs>
  <Slides>12</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Bebas Neue</vt:lpstr>
      <vt:lpstr>Helvetica Neue Light</vt:lpstr>
      <vt:lpstr>Calibri</vt:lpstr>
      <vt:lpstr>Arial</vt:lpstr>
      <vt:lpstr>Helvetica Light Oblique</vt:lpstr>
      <vt:lpstr>Bebas Neue Thin</vt:lpstr>
      <vt:lpstr>Barrio</vt:lpstr>
      <vt:lpstr>Helvetica Light</vt:lpstr>
      <vt:lpstr>Helvetica</vt:lpstr>
      <vt:lpstr>Helvetica Neue</vt:lpstr>
      <vt:lpstr>Office Theme</vt:lpstr>
      <vt:lpstr>PowerPoint Presentation</vt:lpstr>
      <vt:lpstr>The Overarching Premise of Engage Every Family: Five Simple Principles</vt:lpstr>
      <vt:lpstr>PowerPoint Presentation</vt:lpstr>
      <vt:lpstr>Today’s Final Thought… In the Words of Albert Einstein…</vt:lpstr>
      <vt:lpstr>The Five Simple Principles  Logic Model </vt:lpstr>
      <vt:lpstr>PowerPoint Presentation</vt:lpstr>
      <vt:lpstr>PowerPoint Presentation</vt:lpstr>
      <vt:lpstr>Principle #3: Build Family Efficacy</vt:lpstr>
      <vt:lpstr>Principle #4: Engage Every Family in Decision Making</vt:lpstr>
      <vt:lpstr>Principle #5: Engage the Greater Community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Steven Constantino</cp:lastModifiedBy>
  <cp:revision>23</cp:revision>
  <cp:lastPrinted>2022-01-18T21:04:34Z</cp:lastPrinted>
  <dcterms:modified xsi:type="dcterms:W3CDTF">2022-05-02T12:06:59Z</dcterms:modified>
</cp:coreProperties>
</file>